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61" r:id="rId4"/>
    <p:sldId id="262" r:id="rId5"/>
    <p:sldId id="263" r:id="rId6"/>
    <p:sldId id="266" r:id="rId7"/>
    <p:sldId id="267" r:id="rId8"/>
    <p:sldId id="259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94622" autoAdjust="0"/>
  </p:normalViewPr>
  <p:slideViewPr>
    <p:cSldViewPr>
      <p:cViewPr>
        <p:scale>
          <a:sx n="100" d="100"/>
          <a:sy n="100" d="100"/>
        </p:scale>
        <p:origin x="-1944" y="-31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Z:\Projects\Текущие\Проектная\FNS_2012\_БРЭНДБУК\out\PPT\3_1_present-01.jp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1358" y="1428"/>
            <a:ext cx="9142642" cy="6855616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685800" y="3363691"/>
            <a:ext cx="7772400" cy="1470025"/>
          </a:xfrm>
        </p:spPr>
        <p:txBody>
          <a:bodyPr>
            <a:normAutofit/>
          </a:bodyPr>
          <a:lstStyle>
            <a:lvl1pPr>
              <a:defRPr sz="5000"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ru-RU" dirty="0" smtClean="0"/>
              <a:t>НАЗВАНИЕ ПРЕЗЕНТАЦИИ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1371600" y="4865834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800" b="0">
                <a:solidFill>
                  <a:schemeClr val="bg1"/>
                </a:solidFill>
                <a:latin typeface="+mj-lt"/>
              </a:defRPr>
            </a:lvl1pPr>
            <a:lvl2pPr marL="4569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39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08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78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47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17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87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56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 smtClean="0"/>
              <a:t>22.12.2012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430710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6958" indent="0">
              <a:buNone/>
              <a:defRPr sz="2800"/>
            </a:lvl2pPr>
            <a:lvl3pPr marL="913916" indent="0">
              <a:buNone/>
              <a:defRPr sz="2400"/>
            </a:lvl3pPr>
            <a:lvl4pPr marL="1370874" indent="0">
              <a:buNone/>
              <a:defRPr sz="2000"/>
            </a:lvl4pPr>
            <a:lvl5pPr marL="1827832" indent="0">
              <a:buNone/>
              <a:defRPr sz="2000"/>
            </a:lvl5pPr>
            <a:lvl6pPr marL="2284789" indent="0">
              <a:buNone/>
              <a:defRPr sz="2000"/>
            </a:lvl6pPr>
            <a:lvl7pPr marL="2741748" indent="0">
              <a:buNone/>
              <a:defRPr sz="2000"/>
            </a:lvl7pPr>
            <a:lvl8pPr marL="3198706" indent="0">
              <a:buNone/>
              <a:defRPr sz="2000"/>
            </a:lvl8pPr>
            <a:lvl9pPr marL="3655663" indent="0">
              <a:buNone/>
              <a:defRPr sz="2000"/>
            </a:lvl9pPr>
          </a:lstStyle>
          <a:p>
            <a:r>
              <a:rPr lang="ru-RU" dirty="0" smtClean="0"/>
              <a:t>Вставка рисунка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6958" indent="0">
              <a:buNone/>
              <a:defRPr sz="1200"/>
            </a:lvl2pPr>
            <a:lvl3pPr marL="913916" indent="0">
              <a:buNone/>
              <a:defRPr sz="1000"/>
            </a:lvl3pPr>
            <a:lvl4pPr marL="1370874" indent="0">
              <a:buNone/>
              <a:defRPr sz="900"/>
            </a:lvl4pPr>
            <a:lvl5pPr marL="1827832" indent="0">
              <a:buNone/>
              <a:defRPr sz="900"/>
            </a:lvl5pPr>
            <a:lvl6pPr marL="2284789" indent="0">
              <a:buNone/>
              <a:defRPr sz="900"/>
            </a:lvl6pPr>
            <a:lvl7pPr marL="2741748" indent="0">
              <a:buNone/>
              <a:defRPr sz="900"/>
            </a:lvl7pPr>
            <a:lvl8pPr marL="3198706" indent="0">
              <a:buNone/>
              <a:defRPr sz="900"/>
            </a:lvl8pPr>
            <a:lvl9pPr marL="3655663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08495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07513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753350" y="303213"/>
            <a:ext cx="2405063" cy="64516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4988" y="303213"/>
            <a:ext cx="7065962" cy="64516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44361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1359" y="1914"/>
            <a:ext cx="9142643" cy="6855616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22637" y="1606873"/>
            <a:ext cx="7320689" cy="4829253"/>
          </a:xfrm>
        </p:spPr>
        <p:txBody>
          <a:bodyPr/>
          <a:lstStyle>
            <a:lvl1pPr marL="318529" indent="0">
              <a:buFontTx/>
              <a:buNone/>
              <a:defRPr b="1">
                <a:latin typeface="+mj-lt"/>
              </a:defRPr>
            </a:lvl1pPr>
            <a:lvl2pPr marL="315746" indent="2783">
              <a:defRPr>
                <a:latin typeface="+mj-lt"/>
              </a:defRPr>
            </a:lvl2pPr>
            <a:lvl3pPr marL="550817" indent="-228116">
              <a:tabLst/>
              <a:defRPr>
                <a:latin typeface="+mj-lt"/>
              </a:defRPr>
            </a:lvl3pPr>
            <a:lvl4pPr marL="0" indent="315746">
              <a:lnSpc>
                <a:spcPts val="1578"/>
              </a:lnSpc>
              <a:spcBef>
                <a:spcPts val="351"/>
              </a:spcBef>
              <a:defRPr>
                <a:latin typeface="+mj-lt"/>
              </a:defRPr>
            </a:lvl4pPr>
            <a:lvl5pPr>
              <a:lnSpc>
                <a:spcPts val="1578"/>
              </a:lnSpc>
              <a:spcBef>
                <a:spcPts val="351"/>
              </a:spcBef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0" name="TextBox 9"/>
          <p:cNvSpPr txBox="1"/>
          <p:nvPr userDrawn="1"/>
        </p:nvSpPr>
        <p:spPr>
          <a:xfrm>
            <a:off x="5926640" y="5127078"/>
            <a:ext cx="923618" cy="376853"/>
          </a:xfrm>
          <a:prstGeom prst="rect">
            <a:avLst/>
          </a:prstGeom>
          <a:noFill/>
        </p:spPr>
        <p:txBody>
          <a:bodyPr wrap="square" lIns="80119" tIns="40060" rIns="80119" bIns="40060" rtlCol="0">
            <a:noAutofit/>
          </a:bodyPr>
          <a:lstStyle/>
          <a:p>
            <a:pPr defTabSz="913916"/>
            <a:endParaRPr lang="ru-RU" dirty="0">
              <a:solidFill>
                <a:prstClr val="black"/>
              </a:solidFill>
            </a:endParaRPr>
          </a:p>
        </p:txBody>
      </p:sp>
      <p:sp>
        <p:nvSpPr>
          <p:cNvPr id="13" name="Заголовок 12"/>
          <p:cNvSpPr>
            <a:spLocks noGrp="1"/>
          </p:cNvSpPr>
          <p:nvPr>
            <p:ph type="title" hasCustomPrompt="1"/>
          </p:nvPr>
        </p:nvSpPr>
        <p:spPr>
          <a:xfrm>
            <a:off x="822635" y="501071"/>
            <a:ext cx="7337192" cy="1105803"/>
          </a:xfrm>
        </p:spPr>
        <p:txBody>
          <a:bodyPr/>
          <a:lstStyle>
            <a:lvl1pPr marL="0" marR="0" indent="0" defTabSz="91391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4700"/>
            </a:lvl1pPr>
          </a:lstStyle>
          <a:p>
            <a:pPr marL="0" marR="0" lvl="0" indent="0" defTabSz="91391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/>
            </a:pPr>
            <a:r>
              <a:rPr kumimoji="0" lang="ru-RU" sz="4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5AA9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1/ ЗАГОЛОВОК СЛАЙДА</a:t>
            </a:r>
          </a:p>
        </p:txBody>
      </p:sp>
      <p:sp>
        <p:nvSpPr>
          <p:cNvPr id="14" name="Номер слайда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36316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Z:\Projects\Текущие\Проектная\FNS_2012\_БРЭНДБУК\out\PPT\3_1_present_A4-04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2" y="472"/>
            <a:ext cx="9142643" cy="6855616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22637" y="1606873"/>
            <a:ext cx="7320689" cy="4829253"/>
          </a:xfrm>
        </p:spPr>
        <p:txBody>
          <a:bodyPr/>
          <a:lstStyle>
            <a:lvl1pPr marL="318529" indent="0">
              <a:buFontTx/>
              <a:buNone/>
              <a:defRPr b="1">
                <a:latin typeface="+mj-lt"/>
              </a:defRPr>
            </a:lvl1pPr>
            <a:lvl2pPr marL="318529" indent="0">
              <a:defRPr>
                <a:latin typeface="+mj-lt"/>
              </a:defRPr>
            </a:lvl2pPr>
            <a:lvl3pPr marL="550817" indent="-228116">
              <a:defRPr>
                <a:latin typeface="+mj-lt"/>
              </a:defRPr>
            </a:lvl3pPr>
            <a:lvl4pPr marL="0" indent="315746">
              <a:defRPr>
                <a:latin typeface="+mj-lt"/>
              </a:defRPr>
            </a:lvl4pPr>
            <a:lvl5pPr marL="1257421" indent="0"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821926" y="501071"/>
            <a:ext cx="7337901" cy="1105803"/>
          </a:xfrm>
        </p:spPr>
        <p:txBody>
          <a:bodyPr/>
          <a:lstStyle>
            <a:lvl1pPr marL="0" marR="0" indent="0" defTabSz="91391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4700"/>
            </a:lvl1pPr>
          </a:lstStyle>
          <a:p>
            <a:pPr marL="0" marR="0" lvl="0" indent="0" defTabSz="91391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/>
            </a:pPr>
            <a:r>
              <a:rPr kumimoji="0" lang="ru-RU" sz="4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5AA9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1/ ЗАГОЛОВОК СЛАЙДА</a:t>
            </a:r>
          </a:p>
        </p:txBody>
      </p:sp>
      <p:sp>
        <p:nvSpPr>
          <p:cNvPr id="20" name="Номер слайда 1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1997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2" y="2"/>
            <a:ext cx="9142643" cy="6855616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2637" y="1012506"/>
            <a:ext cx="7320689" cy="202463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22637" y="3429720"/>
            <a:ext cx="7320689" cy="3006404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6958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391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087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783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478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174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870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566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Номер слайда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87955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1359" y="1914"/>
            <a:ext cx="9142643" cy="6855616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2635" y="501068"/>
            <a:ext cx="7337192" cy="1105804"/>
          </a:xfrm>
        </p:spPr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822635" y="1606871"/>
            <a:ext cx="3620764" cy="469579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14931" y="1606871"/>
            <a:ext cx="3644897" cy="469579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91832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2635" y="501067"/>
            <a:ext cx="7864166" cy="1105804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22636" y="1606871"/>
            <a:ext cx="3674753" cy="56800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958" indent="0">
              <a:buNone/>
              <a:defRPr sz="2000" b="1"/>
            </a:lvl2pPr>
            <a:lvl3pPr marL="913916" indent="0">
              <a:buNone/>
              <a:defRPr sz="1800" b="1"/>
            </a:lvl3pPr>
            <a:lvl4pPr marL="1370874" indent="0">
              <a:buNone/>
              <a:defRPr sz="1600" b="1"/>
            </a:lvl4pPr>
            <a:lvl5pPr marL="1827832" indent="0">
              <a:buNone/>
              <a:defRPr sz="1600" b="1"/>
            </a:lvl5pPr>
            <a:lvl6pPr marL="2284789" indent="0">
              <a:buNone/>
              <a:defRPr sz="1600" b="1"/>
            </a:lvl6pPr>
            <a:lvl7pPr marL="2741748" indent="0">
              <a:buNone/>
              <a:defRPr sz="1600" b="1"/>
            </a:lvl7pPr>
            <a:lvl8pPr marL="3198706" indent="0">
              <a:buNone/>
              <a:defRPr sz="1600" b="1"/>
            </a:lvl8pPr>
            <a:lvl9pPr marL="3655663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822636" y="2174876"/>
            <a:ext cx="3674753" cy="42612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572003" y="1606871"/>
            <a:ext cx="3587825" cy="56800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958" indent="0">
              <a:buNone/>
              <a:defRPr sz="2000" b="1"/>
            </a:lvl2pPr>
            <a:lvl3pPr marL="913916" indent="0">
              <a:buNone/>
              <a:defRPr sz="1800" b="1"/>
            </a:lvl3pPr>
            <a:lvl4pPr marL="1370874" indent="0">
              <a:buNone/>
              <a:defRPr sz="1600" b="1"/>
            </a:lvl4pPr>
            <a:lvl5pPr marL="1827832" indent="0">
              <a:buNone/>
              <a:defRPr sz="1600" b="1"/>
            </a:lvl5pPr>
            <a:lvl6pPr marL="2284789" indent="0">
              <a:buNone/>
              <a:defRPr sz="1600" b="1"/>
            </a:lvl6pPr>
            <a:lvl7pPr marL="2741748" indent="0">
              <a:buNone/>
              <a:defRPr sz="1600" b="1"/>
            </a:lvl7pPr>
            <a:lvl8pPr marL="3198706" indent="0">
              <a:buNone/>
              <a:defRPr sz="1600" b="1"/>
            </a:lvl8pPr>
            <a:lvl9pPr marL="3655663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572003" y="2188098"/>
            <a:ext cx="3587825" cy="424802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1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13" name="Нижний колонтитул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08754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1359" y="1914"/>
            <a:ext cx="9142643" cy="6855616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2635" y="501068"/>
            <a:ext cx="7864166" cy="1105804"/>
          </a:xfrm>
        </p:spPr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11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13" name="Нижний колонтитул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61933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191048" y="5872591"/>
            <a:ext cx="567428" cy="653106"/>
          </a:xfrm>
          <a:prstGeom prst="rect">
            <a:avLst/>
          </a:prstGeom>
        </p:spPr>
        <p:txBody>
          <a:bodyPr vert="horz" lIns="91392" tIns="45696" rIns="91392" bIns="45696" rtlCol="0" anchor="ctr">
            <a:normAutofit/>
          </a:bodyPr>
          <a:lstStyle>
            <a:lvl1pPr algn="ctr">
              <a:defRPr sz="2400" i="0">
                <a:solidFill>
                  <a:schemeClr val="bg1"/>
                </a:solidFill>
                <a:latin typeface="+mj-lt"/>
              </a:defRPr>
            </a:lvl1pPr>
          </a:lstStyle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68292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3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3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6958" indent="0">
              <a:buNone/>
              <a:defRPr sz="1200"/>
            </a:lvl2pPr>
            <a:lvl3pPr marL="913916" indent="0">
              <a:buNone/>
              <a:defRPr sz="1000"/>
            </a:lvl3pPr>
            <a:lvl4pPr marL="1370874" indent="0">
              <a:buNone/>
              <a:defRPr sz="900"/>
            </a:lvl4pPr>
            <a:lvl5pPr marL="1827832" indent="0">
              <a:buNone/>
              <a:defRPr sz="900"/>
            </a:lvl5pPr>
            <a:lvl6pPr marL="2284789" indent="0">
              <a:buNone/>
              <a:defRPr sz="900"/>
            </a:lvl6pPr>
            <a:lvl7pPr marL="2741748" indent="0">
              <a:buNone/>
              <a:defRPr sz="900"/>
            </a:lvl7pPr>
            <a:lvl8pPr marL="3198706" indent="0">
              <a:buNone/>
              <a:defRPr sz="900"/>
            </a:lvl8pPr>
            <a:lvl9pPr marL="3655663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70830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15955" y="490023"/>
            <a:ext cx="7343873" cy="1110281"/>
          </a:xfrm>
          <a:prstGeom prst="rect">
            <a:avLst/>
          </a:prstGeom>
        </p:spPr>
        <p:txBody>
          <a:bodyPr vert="horz" lIns="91392" tIns="45696" rIns="91392" bIns="45696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15955" y="1600200"/>
            <a:ext cx="7343873" cy="4835924"/>
          </a:xfrm>
          <a:prstGeom prst="rect">
            <a:avLst/>
          </a:prstGeom>
        </p:spPr>
        <p:txBody>
          <a:bodyPr vert="horz" lIns="91392" tIns="45696" rIns="91392" bIns="45696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1" y="6356353"/>
            <a:ext cx="2133600" cy="365125"/>
          </a:xfrm>
          <a:prstGeom prst="rect">
            <a:avLst/>
          </a:prstGeom>
        </p:spPr>
        <p:txBody>
          <a:bodyPr vert="horz" lIns="91392" tIns="45696" rIns="91392" bIns="45696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3916"/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3" y="6356353"/>
            <a:ext cx="2895600" cy="365125"/>
          </a:xfrm>
          <a:prstGeom prst="rect">
            <a:avLst/>
          </a:prstGeom>
        </p:spPr>
        <p:txBody>
          <a:bodyPr vert="horz" lIns="91392" tIns="45696" rIns="91392" bIns="45696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3916"/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324083" y="6041425"/>
            <a:ext cx="619711" cy="631834"/>
          </a:xfrm>
          <a:prstGeom prst="rect">
            <a:avLst/>
          </a:prstGeom>
        </p:spPr>
        <p:txBody>
          <a:bodyPr vert="horz" lIns="91392" tIns="45696" rIns="91392" bIns="45696" rtlCol="0" anchor="ctr">
            <a:normAutofit/>
          </a:bodyPr>
          <a:lstStyle>
            <a:lvl1pPr algn="ctr">
              <a:lnSpc>
                <a:spcPts val="2104"/>
              </a:lnSpc>
              <a:defRPr sz="2400">
                <a:solidFill>
                  <a:schemeClr val="bg1"/>
                </a:solidFill>
              </a:defRPr>
            </a:lvl1pPr>
          </a:lstStyle>
          <a:p>
            <a:pPr defTabSz="913916"/>
            <a:fld id="{E20E89E6-FE54-4E13-859C-1FA908D70D39}" type="slidenum">
              <a:rPr lang="ru-RU" smtClean="0">
                <a:solidFill>
                  <a:prstClr val="white"/>
                </a:solidFill>
              </a:rPr>
              <a:pPr defTabSz="913916"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0285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hf hdr="0" ftr="0" dt="0"/>
  <p:txStyles>
    <p:titleStyle>
      <a:lvl1pPr algn="l" defTabSz="913916" rtl="0" eaLnBrk="1" latinLnBrk="0" hangingPunct="1">
        <a:lnSpc>
          <a:spcPts val="4556"/>
        </a:lnSpc>
        <a:spcBef>
          <a:spcPct val="0"/>
        </a:spcBef>
        <a:buNone/>
        <a:defRPr sz="3700" b="1" i="0" kern="1200">
          <a:solidFill>
            <a:srgbClr val="005AA9"/>
          </a:solidFill>
          <a:latin typeface="+mj-lt"/>
          <a:ea typeface="+mj-ea"/>
          <a:cs typeface="+mj-cs"/>
        </a:defRPr>
      </a:lvl1pPr>
    </p:titleStyle>
    <p:bodyStyle>
      <a:lvl1pPr marL="318529" indent="0" algn="l" defTabSz="913916" rtl="0" eaLnBrk="1" latinLnBrk="0" hangingPunct="1">
        <a:spcBef>
          <a:spcPct val="20000"/>
        </a:spcBef>
        <a:buFont typeface="+mj-lt"/>
        <a:buNone/>
        <a:defRPr sz="3200" b="0" i="0" kern="1200">
          <a:solidFill>
            <a:srgbClr val="005AA9"/>
          </a:solidFill>
          <a:latin typeface="+mj-lt"/>
          <a:ea typeface="+mn-ea"/>
          <a:cs typeface="+mn-cs"/>
        </a:defRPr>
      </a:lvl1pPr>
      <a:lvl2pPr marL="318529" indent="0" algn="l" defTabSz="913916" rtl="0" eaLnBrk="1" latinLnBrk="0" hangingPunct="1">
        <a:spcBef>
          <a:spcPct val="20000"/>
        </a:spcBef>
        <a:buFont typeface="Arial" pitchFamily="34" charset="0"/>
        <a:buNone/>
        <a:defRPr sz="2100" b="0" i="0" kern="1200">
          <a:solidFill>
            <a:srgbClr val="504F53"/>
          </a:solidFill>
          <a:latin typeface="+mj-lt"/>
          <a:ea typeface="+mn-ea"/>
          <a:cs typeface="+mn-cs"/>
        </a:defRPr>
      </a:lvl2pPr>
      <a:lvl3pPr marL="624539" indent="-228116" algn="l" defTabSz="913916" rtl="0" eaLnBrk="1" latinLnBrk="0" hangingPunct="1">
        <a:spcBef>
          <a:spcPct val="20000"/>
        </a:spcBef>
        <a:buFont typeface="Arial" pitchFamily="34" charset="0"/>
        <a:buChar char="•"/>
        <a:defRPr sz="2100" b="0" i="0" kern="1200">
          <a:solidFill>
            <a:srgbClr val="504F53"/>
          </a:solidFill>
          <a:latin typeface="+mj-lt"/>
          <a:ea typeface="+mn-ea"/>
          <a:cs typeface="+mn-cs"/>
        </a:defRPr>
      </a:lvl3pPr>
      <a:lvl4pPr marL="0" indent="315746" algn="just" defTabSz="913916" rtl="0" eaLnBrk="1" latinLnBrk="0" hangingPunct="1">
        <a:lnSpc>
          <a:spcPts val="1578"/>
        </a:lnSpc>
        <a:spcBef>
          <a:spcPts val="351"/>
        </a:spcBef>
        <a:buFont typeface="Arial" pitchFamily="34" charset="0"/>
        <a:buNone/>
        <a:tabLst/>
        <a:defRPr sz="1400" b="0" i="0" kern="1200">
          <a:solidFill>
            <a:srgbClr val="504F53"/>
          </a:solidFill>
          <a:latin typeface="+mj-lt"/>
          <a:ea typeface="+mn-ea"/>
          <a:cs typeface="+mn-cs"/>
        </a:defRPr>
      </a:lvl4pPr>
      <a:lvl5pPr marL="1257421" indent="0" algn="l" defTabSz="913916" rtl="0" eaLnBrk="1" latinLnBrk="0" hangingPunct="1">
        <a:lnSpc>
          <a:spcPts val="1578"/>
        </a:lnSpc>
        <a:spcBef>
          <a:spcPts val="351"/>
        </a:spcBef>
        <a:buFont typeface="Arial" pitchFamily="34" charset="0"/>
        <a:buNone/>
        <a:defRPr sz="1200" b="0" i="0" kern="1200">
          <a:solidFill>
            <a:srgbClr val="8D8C90"/>
          </a:solidFill>
          <a:latin typeface="+mj-lt"/>
          <a:ea typeface="+mn-ea"/>
          <a:cs typeface="+mn-cs"/>
        </a:defRPr>
      </a:lvl5pPr>
      <a:lvl6pPr marL="2513269" indent="-228479" algn="l" defTabSz="913916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0226" indent="-228479" algn="l" defTabSz="913916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7185" indent="-228479" algn="l" defTabSz="913916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4143" indent="-228479" algn="l" defTabSz="913916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391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6958" algn="l" defTabSz="91391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3916" algn="l" defTabSz="91391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0874" algn="l" defTabSz="91391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7832" algn="l" defTabSz="91391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4789" algn="l" defTabSz="91391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1748" algn="l" defTabSz="91391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8706" algn="l" defTabSz="91391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5663" algn="l" defTabSz="91391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Основные изменения по страховым взносам </a:t>
            </a:r>
            <a:b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 01.01.2026</a:t>
            </a:r>
            <a:b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Г</a:t>
            </a:r>
            <a:endParaRPr lang="ru-RU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5157192"/>
            <a:ext cx="5935663" cy="700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555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 2026 </a:t>
            </a:r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года, </a:t>
            </a:r>
            <a:r>
              <a:rPr lang="ru-RU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если выплаты директору за месяц меньше МРОТ, то взносы надо начислить с МРОТ</a:t>
            </a:r>
            <a:br>
              <a:rPr lang="ru-RU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899592" y="1412776"/>
            <a:ext cx="7272807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С 1 января 2026 года  вступают новые правила по уплате страховых взносов для коммерческих организаций независимо от наличия сотрудников.</a:t>
            </a:r>
          </a:p>
          <a:p>
            <a:pPr algn="just"/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Коммерческие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организации с 2026 года обязаны исчислять и уплачивать страховые взносы с ежемесячной минимальной базы по страховым взносам.</a:t>
            </a:r>
          </a:p>
          <a:p>
            <a:pPr algn="just"/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Минимальная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база установлена в размере одного минимального размера оплаты труда </a:t>
            </a:r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(МРОТ) – 27 093 руб.</a:t>
            </a:r>
          </a:p>
          <a:p>
            <a:pPr algn="just"/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случае, если руководителю начисляется заработная плата за месяц в размере меньшем установленного федерального МРОТ, то расчет и уплату страховых взносов необходимо производить исходя из величины МРОТ (27 093 руб.).</a:t>
            </a:r>
          </a:p>
          <a:p>
            <a:pPr algn="just"/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Нахождение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руководителя на больничном, в отпуске без сохранения заработной платы, отсутствие финансово-хозяйственной деятельности организации не влияет на снижение размера начислений страховых взносов, расчет производится исходя из установленного размера МРОТ.</a:t>
            </a:r>
          </a:p>
          <a:p>
            <a:pPr algn="just"/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Таким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образом сумма страховых взносов за месяц в отношении руководителей коммерческих организаций составит </a:t>
            </a:r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8127,90 руб. исходя из расчета 27093 руб. * 30%.</a:t>
            </a:r>
          </a:p>
        </p:txBody>
      </p:sp>
    </p:spTree>
    <p:extLst>
      <p:ext uri="{BB962C8B-B14F-4D97-AF65-F5344CB8AC3E}">
        <p14:creationId xmlns:p14="http://schemas.microsoft.com/office/powerpoint/2010/main" val="514431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 rot="10800000" flipV="1">
            <a:off x="830658" y="692696"/>
            <a:ext cx="7416825" cy="4770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случае начисления заработной платы руководителю коммерческой организации в размере, превышающем МРОТ, страховые взносы начисляются по общему правилу.</a:t>
            </a:r>
          </a:p>
          <a:p>
            <a:pPr algn="just"/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Новые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правила начисления страховых взносов с заработной платы руководителей коммерческих организаций внесены в статью 421 НК РФ положениями Федерального закона от 28.11.2025 № 425-ФЗ.</a:t>
            </a:r>
          </a:p>
          <a:p>
            <a:pPr algn="just"/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Некоммерческие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организации, деятельность которых регулируется Федеральным законом от 12.01.1996 «О некоммерческих организациях» № 7-ФЗ, начисляют страховые взносы по общеустановленному порядку и при отсутствии выплат вправе не уплачивать страховые взносы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Есть исключение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: если руководитель участвует в СВО в связи с мобилизацией, заключением контракта или пребыванием в добровольческом формировании, не требуется начислять в указанном порядке страховые взносы за период такого участия (Письмо ФНС России от 29.12.2025 N БС-4-11/11758@).</a:t>
            </a:r>
          </a:p>
          <a:p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1615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822635" y="404664"/>
            <a:ext cx="7864166" cy="720080"/>
          </a:xfrm>
        </p:spPr>
        <p:txBody>
          <a:bodyPr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Введены ограничения на применение субъектами МСП пониженных тарифов по страховым взносам</a:t>
            </a:r>
            <a:r>
              <a:rPr lang="ru-RU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 rot="10800000" flipV="1">
            <a:off x="683568" y="1196752"/>
            <a:ext cx="7416825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С 2026 г. льготные тарифы, предусмотренные для субъектов МСП, применяют только организации (ИП), которые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ведут деятельность в приоритетных отраслях и соответствуют определенным условиям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пп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 17 п. 1 ст. 427 НК РФ).</a:t>
            </a:r>
          </a:p>
          <a:p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Пониженный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тариф 15% для выплат сверх 1,5 МРОТ только для субъектом МСП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buFontTx/>
              <a:buChar char="-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предприятий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общепита (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п.13.1, п.2.4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ст. 427 НК РФ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- плательщиков с основным видом деятельности из Перечня Правительства, утвержденного распоряжением Правительства РФ от 27 декабря 2025 г. N 4125-р (п.13.3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., п.2.4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ст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.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427 НК РФ).</a:t>
            </a:r>
          </a:p>
          <a:p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Пониженный тариф 7,6 % для выплат сверх 1,5 МРОТ сохранится для субъектом МСП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buFontTx/>
              <a:buChar char="-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плательщиков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занимающиеся обрабатывающими производствами (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п.13.2, п.2.5 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ст. 427 НК РФ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marL="285750" indent="-285750">
              <a:buFontTx/>
              <a:buChar char="-"/>
            </a:pP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Иные субъекты МСП с 2026 г. не применяют льготные тарифы, установленные для плательщиков, указанных в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пп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 17 п. 1 ст. 427 НК РФ.</a:t>
            </a:r>
          </a:p>
          <a:p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1549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0" y="476672"/>
            <a:ext cx="7320689" cy="792088"/>
          </a:xfrm>
        </p:spPr>
        <p:txBody>
          <a:bodyPr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z="15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 01.01.2026 тариф взносов для IT-компаний – 15% с выплат, не превышающих предельную базу, и 7.6% с выплат сверх предельной </a:t>
            </a:r>
            <a:r>
              <a:rPr lang="ru-RU" sz="1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базы</a:t>
            </a:r>
            <a:br>
              <a:rPr lang="ru-RU" sz="1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15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3374" y="2731294"/>
            <a:ext cx="5935663" cy="700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1043608" y="1340768"/>
            <a:ext cx="6984774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С 01.01.2026 </a:t>
            </a:r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увеличивается с 7.6 % до 15%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тариф страховых взносов с выплат, не превышающих единую предельную величину базы для исчисления страховых взносов для IT-компаний. 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Тариф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страховых взносов с выплат свыше единой предельной величины базы для исчисления страховых взносов остается прежним – </a:t>
            </a:r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7.6 %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пункт 2.2-2. статьи 427 НК РФ).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920552" y="3573016"/>
            <a:ext cx="712879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С 2026 г. для таких организаций единый пониженный тариф (п. 2.2 ст. 427 НК РФ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):</a:t>
            </a:r>
          </a:p>
          <a:p>
            <a:endParaRPr lang="ru-RU" sz="1400" dirty="0">
              <a:latin typeface="Times New Roman" pitchFamily="18" charset="0"/>
              <a:cs typeface="Times New Roman" pitchFamily="18" charset="0"/>
            </a:endParaRPr>
          </a:p>
          <a:p>
            <a:pPr marL="285750" indent="-285750" algn="just">
              <a:buFontTx/>
              <a:buChar char="-"/>
            </a:pP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снижен </a:t>
            </a:r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с 7,6% до 0%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- в части выплат, превышающих единую предельную величину базы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285750" indent="-285750" algn="just">
              <a:buFontTx/>
              <a:buChar char="-"/>
            </a:pPr>
            <a:endParaRPr lang="ru-RU" sz="1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остался 7,6%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- в части выплат, не превышающих единую предельную величину базы.</a:t>
            </a:r>
          </a:p>
          <a:p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Данную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льготу налогоплательщики применяют с 1-го числа месяца, в котором включены в реестр организаций, занятых в сфере радиоэлектронной промышленности, если также выполнено условие о доле доходов. 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С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2026 г. такое положение закреплено в п. 14 ст. 427 НК РФ.</a:t>
            </a:r>
          </a:p>
        </p:txBody>
      </p:sp>
    </p:spTree>
    <p:extLst>
      <p:ext uri="{BB962C8B-B14F-4D97-AF65-F5344CB8AC3E}">
        <p14:creationId xmlns:p14="http://schemas.microsoft.com/office/powerpoint/2010/main" val="3274606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0861" y="548680"/>
            <a:ext cx="7320689" cy="936104"/>
          </a:xfrm>
        </p:spPr>
        <p:txBody>
          <a:bodyPr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ru-RU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Продлено действие льготы по страховым взносам для религиозных организаций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177727" y="1412776"/>
            <a:ext cx="6912768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До 2036 г. включительно для централизованных религиозных организаций и религиозных организаций, входящих в их структуру, продлен период использования единых пониженных тарифов. 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	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Норма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, согласно которой эта льгота должна была действовать до 31 декабря 2026 г. включительно, отменена. 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Дата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начала действия указанных поправок - 1 января 2026 г.</a:t>
            </a:r>
          </a:p>
          <a:p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Величина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единых пониженных тарифов для этой категории организаций не меняется (пункт 2.6. статьи 427 НК РФ): </a:t>
            </a:r>
          </a:p>
          <a:p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-  </a:t>
            </a:r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0,0 %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свыше единой предельной величины базы для исчисления страховых взносов </a:t>
            </a:r>
          </a:p>
          <a:p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7,6 %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в пределах установленной единой предельной величины базы для исчисления страховых взносов.</a:t>
            </a:r>
          </a:p>
        </p:txBody>
      </p:sp>
    </p:spTree>
    <p:extLst>
      <p:ext uri="{BB962C8B-B14F-4D97-AF65-F5344CB8AC3E}">
        <p14:creationId xmlns:p14="http://schemas.microsoft.com/office/powerpoint/2010/main" val="1202792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980728"/>
            <a:ext cx="7320689" cy="688302"/>
          </a:xfrm>
        </p:spPr>
        <p:txBody>
          <a:bodyPr>
            <a:normAutofit fontScale="90000"/>
          </a:bodyPr>
          <a:lstStyle/>
          <a:p>
            <a:pPr algn="ctr">
              <a:lnSpc>
                <a:spcPct val="100000"/>
              </a:lnSpc>
            </a:pPr>
            <a:r>
              <a:rPr lang="ru-RU" sz="1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 облагаемая взносами матпомощь работнику при рождении ребенка увеличивается и составит 1 </a:t>
            </a:r>
            <a:r>
              <a:rPr lang="ru-RU" sz="18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млн.руб</a:t>
            </a:r>
            <a:r>
              <a:rPr lang="ru-RU" sz="2400" b="1" dirty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899592" y="1988840"/>
            <a:ext cx="7056784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С 01.01.2026 не подлежат обложению страховыми взносами для плательщиков, производящих выплаты и иные вознаграждения физическим лицам, суммы единовременной материальной помощи, оказываемой плательщиками работникам (родителям, усыновителям, опекунам) при рождении (усыновлении (удочерении) ребенка, установлении опеки над ребенком, выплачиваемой в течение первого года после рождения (усыновления (удочерения), установления опеки, но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не более 1 миллиона рублей на каждого ребенка </a:t>
            </a:r>
            <a:r>
              <a:rPr lang="ru-RU" sz="1600" i="1" dirty="0">
                <a:latin typeface="Times New Roman" pitchFamily="18" charset="0"/>
                <a:cs typeface="Times New Roman" pitchFamily="18" charset="0"/>
              </a:rPr>
              <a:t>(подпункт 3 пункта 1 статьи 422 НК РФ).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0872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8</a:t>
            </a:fld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4294967295"/>
          </p:nvPr>
        </p:nvSpPr>
        <p:spPr>
          <a:xfrm>
            <a:off x="1295636" y="332656"/>
            <a:ext cx="6552728" cy="1368152"/>
          </a:xfrm>
        </p:spPr>
        <p:txBody>
          <a:bodyPr>
            <a:noAutofit/>
          </a:bodyPr>
          <a:lstStyle/>
          <a:p>
            <a:pPr algn="ctr">
              <a:lnSpc>
                <a:spcPct val="107000"/>
              </a:lnSpc>
            </a:pPr>
            <a:endParaRPr lang="en-US" altLang="ru-RU" sz="1600" b="1" dirty="0" smtClean="0">
              <a:solidFill>
                <a:srgbClr val="1F497D"/>
              </a:solidFill>
            </a:endParaRPr>
          </a:p>
          <a:p>
            <a:pPr algn="ctr">
              <a:lnSpc>
                <a:spcPct val="107000"/>
              </a:lnSpc>
            </a:pPr>
            <a:endParaRPr lang="ru-RU" altLang="ru-RU" sz="1600" b="1" dirty="0" smtClean="0">
              <a:solidFill>
                <a:srgbClr val="1F497D"/>
              </a:solidFill>
            </a:endParaRPr>
          </a:p>
          <a:p>
            <a:pPr fontAlgn="t"/>
            <a:r>
              <a:rPr lang="ru-RU" sz="1600" b="1" dirty="0" smtClean="0"/>
              <a:t>                                </a:t>
            </a:r>
            <a:r>
              <a:rPr lang="ru-RU" sz="1600" b="1" dirty="0" smtClean="0">
                <a:solidFill>
                  <a:schemeClr val="tx1"/>
                </a:solidFill>
              </a:rPr>
              <a:t>                                                                                                                          </a:t>
            </a:r>
            <a:r>
              <a:rPr lang="en-US" sz="1600" b="1" dirty="0" smtClean="0">
                <a:solidFill>
                  <a:schemeClr val="tx1"/>
                </a:solidFill>
              </a:rPr>
              <a:t>    </a:t>
            </a:r>
            <a:r>
              <a:rPr lang="ru-RU" sz="1600" b="1" dirty="0" smtClean="0">
                <a:solidFill>
                  <a:schemeClr val="tx1"/>
                </a:solidFill>
              </a:rPr>
              <a:t>       </a:t>
            </a:r>
            <a:r>
              <a:rPr lang="ru-RU" sz="1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Фиксированные </a:t>
            </a:r>
            <a:r>
              <a:rPr lang="ru-RU" sz="1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размеры страховых взносов  для </a:t>
            </a:r>
            <a:r>
              <a:rPr lang="ru-RU" sz="1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ИП</a:t>
            </a:r>
            <a:r>
              <a:rPr lang="en-US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     </a:t>
            </a:r>
            <a:endParaRPr lang="ru-RU" sz="16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 fontAlgn="t"/>
            <a:r>
              <a:rPr lang="ru-RU" sz="1600" b="1" dirty="0" smtClean="0">
                <a:solidFill>
                  <a:schemeClr val="tx1"/>
                </a:solidFill>
              </a:rPr>
              <a:t>                            </a:t>
            </a:r>
          </a:p>
          <a:p>
            <a:pPr algn="l" fontAlgn="t"/>
            <a:r>
              <a:rPr lang="ru-RU" sz="1600" b="1" dirty="0">
                <a:solidFill>
                  <a:schemeClr val="tx1"/>
                </a:solidFill>
              </a:rPr>
              <a:t> </a:t>
            </a:r>
            <a:r>
              <a:rPr lang="ru-RU" sz="1600" b="1" dirty="0" smtClean="0">
                <a:solidFill>
                  <a:schemeClr val="tx1"/>
                </a:solidFill>
              </a:rPr>
              <a:t>                   2025</a:t>
            </a:r>
            <a:r>
              <a:rPr lang="en-US" sz="1600" b="1" dirty="0" smtClean="0">
                <a:solidFill>
                  <a:schemeClr val="tx1"/>
                </a:solidFill>
              </a:rPr>
              <a:t> </a:t>
            </a:r>
            <a:r>
              <a:rPr lang="ru-RU" sz="1600" b="1" dirty="0" smtClean="0">
                <a:solidFill>
                  <a:schemeClr val="tx1"/>
                </a:solidFill>
              </a:rPr>
              <a:t>                                          с 01.01.2026 </a:t>
            </a:r>
            <a:endParaRPr lang="en-US" sz="1600" b="1" dirty="0" smtClean="0">
              <a:solidFill>
                <a:srgbClr val="002060"/>
              </a:solidFill>
            </a:endParaRPr>
          </a:p>
          <a:p>
            <a:pPr fontAlgn="t"/>
            <a:r>
              <a:rPr lang="en-US" sz="1600" b="1" dirty="0" smtClean="0">
                <a:solidFill>
                  <a:schemeClr val="tx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                    </a:t>
            </a:r>
            <a:endParaRPr lang="ru-RU" sz="1600" b="1" dirty="0" smtClean="0">
              <a:solidFill>
                <a:schemeClr val="tx1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 fontAlgn="t"/>
            <a:endParaRPr lang="ru-RU" sz="1600" b="1" dirty="0">
              <a:solidFill>
                <a:schemeClr val="tx1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fontAlgn="t"/>
            <a:r>
              <a:rPr lang="ru-RU" sz="1600" b="1" dirty="0">
                <a:solidFill>
                  <a:schemeClr val="tx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Максимальный размер дополнительного взноса  (1%) с доходов свыше 300 000 рублей не более</a:t>
            </a:r>
          </a:p>
          <a:p>
            <a:pPr fontAlgn="t"/>
            <a:endParaRPr lang="ru-RU" sz="1600" b="1" dirty="0" smtClean="0">
              <a:solidFill>
                <a:schemeClr val="tx1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fontAlgn="t"/>
            <a:endParaRPr lang="ru-RU" sz="1600" b="1" dirty="0">
              <a:solidFill>
                <a:schemeClr val="tx1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fontAlgn="t"/>
            <a:endParaRPr lang="ru-RU" sz="1600" b="1" dirty="0">
              <a:solidFill>
                <a:schemeClr val="tx1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fontAlgn="t"/>
            <a:endParaRPr lang="ru-RU" sz="1600" b="1" dirty="0">
              <a:solidFill>
                <a:schemeClr val="tx1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fontAlgn="t"/>
            <a:endParaRPr lang="ru-RU" sz="1600" b="1" dirty="0">
              <a:solidFill>
                <a:srgbClr val="00206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</a:pPr>
            <a:r>
              <a:rPr lang="ru-RU" sz="1600" b="1" dirty="0" smtClean="0">
                <a:solidFill>
                  <a:schemeClr val="tx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Предельная величина базы для исчисления страховых взносо</a:t>
            </a:r>
            <a:r>
              <a:rPr lang="ru-RU" sz="1600" b="1" dirty="0">
                <a:solidFill>
                  <a:schemeClr val="tx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в</a:t>
            </a:r>
            <a:endParaRPr lang="ru-RU" sz="1600" b="1" dirty="0" smtClean="0">
              <a:solidFill>
                <a:schemeClr val="tx1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sz="1600" b="1" dirty="0" smtClean="0">
              <a:solidFill>
                <a:schemeClr val="tx1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altLang="ru-RU" sz="1600" b="1" dirty="0">
              <a:solidFill>
                <a:srgbClr val="1F497D"/>
              </a:solidFill>
            </a:endParaRPr>
          </a:p>
          <a:p>
            <a:pPr algn="just"/>
            <a:endParaRPr lang="ru-RU" sz="16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ru-RU" sz="16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ru-RU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0282417"/>
              </p:ext>
            </p:extLst>
          </p:nvPr>
        </p:nvGraphicFramePr>
        <p:xfrm>
          <a:off x="1331640" y="1916832"/>
          <a:ext cx="6096000" cy="6631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110751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            2025 г. – 53 658 рублей</a:t>
                      </a:r>
                    </a:p>
                  </a:txBody>
                  <a:tcPr marL="78191" marR="78191" marT="41468" marB="41468"/>
                </a:tc>
                <a:tc>
                  <a:txBody>
                    <a:bodyPr/>
                    <a:lstStyle/>
                    <a:p>
                      <a:pPr marL="0" marR="0" indent="0" algn="l" defTabSz="104268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        2026 г. – 57 390 рублей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8191" marR="78191" marT="41468" marB="41468"/>
                </a:tc>
              </a:tr>
              <a:tr h="336349">
                <a:tc>
                  <a:txBody>
                    <a:bodyPr/>
                    <a:lstStyle/>
                    <a:p>
                      <a:pPr algn="ctr"/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8191" marR="78191" marT="41468" marB="41468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104268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        2027 г. – 61 154 рублей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8191" marR="78191" marT="41468" marB="41468">
                    <a:solidFill>
                      <a:schemeClr val="accent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99278864"/>
              </p:ext>
            </p:extLst>
          </p:nvPr>
        </p:nvGraphicFramePr>
        <p:xfrm>
          <a:off x="1469730" y="3501008"/>
          <a:ext cx="6096000" cy="9069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354592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2025 г. – 300 888 рублей</a:t>
                      </a:r>
                    </a:p>
                    <a:p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8191" marR="78191" marT="41468" marB="41468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2026 г. – 321 818 рублей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8191" marR="78191" marT="41468" marB="41468">
                    <a:solidFill>
                      <a:schemeClr val="accent1"/>
                    </a:solidFill>
                  </a:tcPr>
                </a:tc>
              </a:tr>
              <a:tr h="336349">
                <a:tc>
                  <a:txBody>
                    <a:bodyPr/>
                    <a:lstStyle/>
                    <a:p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8191" marR="78191" marT="41468" marB="41468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2027 г. – 342 923 рублей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8191" marR="78191" marT="41468" marB="41468">
                    <a:solidFill>
                      <a:schemeClr val="accent1"/>
                    </a:solidFill>
                  </a:tcPr>
                </a:tc>
              </a:tr>
            </a:tbl>
          </a:graphicData>
        </a:graphic>
      </p:graphicFrame>
      <p:sp>
        <p:nvSpPr>
          <p:cNvPr id="8" name="Прямоугольник 7"/>
          <p:cNvSpPr/>
          <p:nvPr/>
        </p:nvSpPr>
        <p:spPr>
          <a:xfrm>
            <a:off x="1403648" y="5450659"/>
            <a:ext cx="3168352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2025- 2 759 000 рублей</a:t>
            </a: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788024" y="5428026"/>
            <a:ext cx="288032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2026 -2 979 000 рублей</a:t>
            </a: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0094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Present_FNS2012_A4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/>
      <a:bodyPr vert="horz" lIns="104306" tIns="52153" rIns="104306" bIns="52153" rtlCol="0" anchor="ctr">
        <a:normAutofit/>
      </a:bodyPr>
      <a:lstStyle>
        <a:defPPr marL="0" marR="0" indent="0" algn="l" defTabSz="1043056" rtl="0" eaLnBrk="1" fontAlgn="auto" latinLnBrk="0" hangingPunct="1">
          <a:lnSpc>
            <a:spcPct val="100000"/>
          </a:lnSpc>
          <a:spcBef>
            <a:spcPct val="0"/>
          </a:spcBef>
          <a:spcAft>
            <a:spcPts val="0"/>
          </a:spcAft>
          <a:buClrTx/>
          <a:buSzTx/>
          <a:buFontTx/>
          <a:buNone/>
          <a:tabLst/>
          <a:defRPr kumimoji="0" sz="4800" b="1" i="0" u="none" strike="noStrike" kern="1200" cap="none" spc="0" normalizeH="0" baseline="0" noProof="0" dirty="0" smtClean="0">
            <a:ln>
              <a:noFill/>
            </a:ln>
            <a:solidFill>
              <a:srgbClr val="005AA9"/>
            </a:solidFill>
            <a:effectLst/>
            <a:uLnTx/>
            <a:uFillTx/>
            <a:latin typeface="+mj-lt"/>
            <a:ea typeface="+mj-ea"/>
            <a:cs typeface="+mj-cs"/>
          </a:defRPr>
        </a:defPPr>
      </a:lst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182</TotalTime>
  <Words>856</Words>
  <Application>Microsoft Office PowerPoint</Application>
  <PresentationFormat>Экран (4:3)</PresentationFormat>
  <Paragraphs>88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1_Present_FNS2012_A4</vt:lpstr>
      <vt:lpstr>Основные изменения по страховым взносам  с 01.01.2026   </vt:lpstr>
      <vt:lpstr>С 2026 года, если выплаты директору за месяц меньше МРОТ, то взносы надо начислить с МРОТ </vt:lpstr>
      <vt:lpstr>Презентация PowerPoint</vt:lpstr>
      <vt:lpstr>Введены ограничения на применение субъектами МСП пониженных тарифов по страховым взносам </vt:lpstr>
      <vt:lpstr>С 01.01.2026 тариф взносов для IT-компаний – 15% с выплат, не превышающих предельную базу, и 7.6% с выплат сверх предельной базы </vt:lpstr>
      <vt:lpstr>Продлено действие льготы по страховым взносам для религиозных организаций</vt:lpstr>
      <vt:lpstr>Не облагаемая взносами матпомощь работнику при рождении ребенка увеличивается и составит 1 млн.руб.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Основные изменения по страховым взносам с 01.01.2026</dc:title>
  <dc:creator>Кискидосова Ирина Алексеевна</dc:creator>
  <cp:lastModifiedBy>Передерина Анастасия Минсахаметовна</cp:lastModifiedBy>
  <cp:revision>24</cp:revision>
  <dcterms:created xsi:type="dcterms:W3CDTF">2026-02-09T08:56:46Z</dcterms:created>
  <dcterms:modified xsi:type="dcterms:W3CDTF">2026-02-25T07:57:35Z</dcterms:modified>
</cp:coreProperties>
</file>